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28"/>
  </p:notesMasterIdLst>
  <p:handoutMasterIdLst>
    <p:handoutMasterId r:id="rId29"/>
  </p:handoutMasterIdLst>
  <p:sldIdLst>
    <p:sldId id="258" r:id="rId4"/>
    <p:sldId id="260"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0" r:id="rId26"/>
    <p:sldId id="261"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2" autoAdjust="0"/>
    <p:restoredTop sz="87600" autoAdjust="0"/>
  </p:normalViewPr>
  <p:slideViewPr>
    <p:cSldViewPr>
      <p:cViewPr varScale="1">
        <p:scale>
          <a:sx n="118" d="100"/>
          <a:sy n="118" d="100"/>
        </p:scale>
        <p:origin x="888" y="2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app.</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p:txBody>
      </p:sp>
    </p:spTree>
    <p:extLst>
      <p:ext uri="{BB962C8B-B14F-4D97-AF65-F5344CB8AC3E}">
        <p14:creationId xmlns:p14="http://schemas.microsoft.com/office/powerpoint/2010/main" val="1023786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a:t>
            </a:r>
            <a:r>
              <a:rPr lang="en-US" dirty="0" err="1"/>
              <a:t>WinUI</a:t>
            </a:r>
            <a:r>
              <a:rPr lang="en-US" dirty="0"/>
              <a:t> and also to get people off of the old .NET Native runtime. UWP is still in maintenance mode. No new features…. Which brings us to the cons.</a:t>
            </a:r>
          </a:p>
        </p:txBody>
      </p:sp>
    </p:spTree>
    <p:extLst>
      <p:ext uri="{BB962C8B-B14F-4D97-AF65-F5344CB8AC3E}">
        <p14:creationId xmlns:p14="http://schemas.microsoft.com/office/powerpoint/2010/main" val="284489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p:txBody>
      </p:sp>
    </p:spTree>
    <p:extLst>
      <p:ext uri="{BB962C8B-B14F-4D97-AF65-F5344CB8AC3E}">
        <p14:creationId xmlns:p14="http://schemas.microsoft.com/office/powerpoint/2010/main" val="279746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a:t>
            </a:r>
            <a:r>
              <a:rPr lang="en-US" dirty="0" err="1"/>
              <a:t>WinUI</a:t>
            </a:r>
            <a:r>
              <a:rPr lang="en-US" dirty="0"/>
              <a:t>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p:txBody>
      </p:sp>
    </p:spTree>
    <p:extLst>
      <p:ext uri="{BB962C8B-B14F-4D97-AF65-F5344CB8AC3E}">
        <p14:creationId xmlns:p14="http://schemas.microsoft.com/office/powerpoint/2010/main" val="1850884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it requires debugging the app and relying on XAML Hot Reload to experiment with UI changes in the debugging session.</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p:txBody>
      </p:sp>
    </p:spTree>
    <p:extLst>
      <p:ext uri="{BB962C8B-B14F-4D97-AF65-F5344CB8AC3E}">
        <p14:creationId xmlns:p14="http://schemas.microsoft.com/office/powerpoint/2010/main" val="221794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a:t>
            </a:r>
            <a:r>
              <a:rPr lang="en-US" dirty="0" err="1"/>
              <a:t>Blazor</a:t>
            </a:r>
            <a:r>
              <a:rPr lang="en-US" dirty="0"/>
              <a:t>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a:t>
            </a:r>
            <a:r>
              <a:rPr lang="en-US" dirty="0" err="1"/>
              <a:t>Blazor</a:t>
            </a:r>
            <a:r>
              <a:rPr lang="en-US" dirty="0"/>
              <a:t> Hybrid apps for Windows later. You’ll see how you can take the </a:t>
            </a:r>
            <a:r>
              <a:rPr lang="en-US" dirty="0" err="1"/>
              <a:t>Blazor</a:t>
            </a:r>
            <a:r>
              <a:rPr lang="en-US" dirty="0"/>
              <a:t> Hybrid approach on desktop with WPF or WinForms WebView hosts.</a:t>
            </a:r>
          </a:p>
        </p:txBody>
      </p:sp>
    </p:spTree>
    <p:extLst>
      <p:ext uri="{BB962C8B-B14F-4D97-AF65-F5344CB8AC3E}">
        <p14:creationId xmlns:p14="http://schemas.microsoft.com/office/powerpoint/2010/main" val="248661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a:t>
            </a:r>
            <a:r>
              <a:rPr lang="en-US" dirty="0" err="1"/>
              <a:t>Blazor</a:t>
            </a:r>
            <a:r>
              <a:rPr lang="en-US" dirty="0"/>
              <a:t>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38124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Blazor</a:t>
            </a:r>
            <a:r>
              <a:rPr lang="en-US" dirty="0"/>
              <a:t>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a:t>
            </a:r>
            <a:r>
              <a:rPr lang="en-US" dirty="0" err="1"/>
              <a:t>Blazor</a:t>
            </a:r>
            <a:r>
              <a:rPr lang="en-US" dirty="0"/>
              <a:t> Hybrid app.</a:t>
            </a:r>
          </a:p>
        </p:txBody>
      </p:sp>
    </p:spTree>
    <p:extLst>
      <p:ext uri="{BB962C8B-B14F-4D97-AF65-F5344CB8AC3E}">
        <p14:creationId xmlns:p14="http://schemas.microsoft.com/office/powerpoint/2010/main" val="3885070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p:txBody>
      </p:sp>
    </p:spTree>
    <p:extLst>
      <p:ext uri="{BB962C8B-B14F-4D97-AF65-F5344CB8AC3E}">
        <p14:creationId xmlns:p14="http://schemas.microsoft.com/office/powerpoint/2010/main" val="977400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p:txBody>
      </p:sp>
    </p:spTree>
    <p:extLst>
      <p:ext uri="{BB962C8B-B14F-4D97-AF65-F5344CB8AC3E}">
        <p14:creationId xmlns:p14="http://schemas.microsoft.com/office/powerpoint/2010/main" val="161089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a:t>
            </a:r>
            <a:r>
              <a:rPr lang="en-US" dirty="0" err="1"/>
              <a:t>WinUI</a:t>
            </a:r>
            <a:r>
              <a:rPr lang="en-US" dirty="0"/>
              <a:t>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p:txBody>
      </p:sp>
    </p:spTree>
    <p:extLst>
      <p:ext uri="{BB962C8B-B14F-4D97-AF65-F5344CB8AC3E}">
        <p14:creationId xmlns:p14="http://schemas.microsoft.com/office/powerpoint/2010/main" val="4187778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p:txBody>
      </p:sp>
    </p:spTree>
    <p:extLst>
      <p:ext uri="{BB962C8B-B14F-4D97-AF65-F5344CB8AC3E}">
        <p14:creationId xmlns:p14="http://schemas.microsoft.com/office/powerpoint/2010/main" val="1883233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6962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a:t>
            </a:r>
            <a:r>
              <a:rPr lang="en-US"/>
              <a:t>, you can reach out here.</a:t>
            </a:r>
            <a:endParaRPr lang="en-US" dirty="0"/>
          </a:p>
        </p:txBody>
      </p:sp>
    </p:spTree>
    <p:extLst>
      <p:ext uri="{BB962C8B-B14F-4D97-AF65-F5344CB8AC3E}">
        <p14:creationId xmlns:p14="http://schemas.microsoft.com/office/powerpoint/2010/main" val="27322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a:t>
            </a:r>
            <a:r>
              <a:rPr lang="en-US" dirty="0" err="1"/>
              <a:t>Blazor</a:t>
            </a:r>
            <a:r>
              <a:rPr lang="en-US" dirty="0"/>
              <a:t>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p:txBody>
      </p:sp>
    </p:spTree>
    <p:extLst>
      <p:ext uri="{BB962C8B-B14F-4D97-AF65-F5344CB8AC3E}">
        <p14:creationId xmlns:p14="http://schemas.microsoft.com/office/powerpoint/2010/main" val="1376492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a:t>
            </a:r>
            <a:r>
              <a:rPr lang="en-US" dirty="0" err="1"/>
              <a:t>WinUI</a:t>
            </a:r>
            <a:r>
              <a:rPr lang="en-US" dirty="0"/>
              <a:t> 3 (which ships with the Windows App SDK) and </a:t>
            </a:r>
            <a:r>
              <a:rPr lang="en-US" dirty="0" err="1"/>
              <a:t>Blazor</a:t>
            </a:r>
            <a:r>
              <a:rPr lang="en-US" dirty="0"/>
              <a:t> Hybrid apps. </a:t>
            </a:r>
            <a:r>
              <a:rPr lang="en-US" dirty="0" err="1"/>
              <a:t>WinUI</a:t>
            </a:r>
            <a:r>
              <a:rPr lang="en-US" dirty="0"/>
              <a:t> 3 was launched as a successor to UWP, and </a:t>
            </a:r>
            <a:r>
              <a:rPr lang="en-US" dirty="0" err="1"/>
              <a:t>Blazor</a:t>
            </a:r>
            <a:r>
              <a:rPr lang="en-US" dirty="0"/>
              <a:t>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p:txBody>
      </p:sp>
    </p:spTree>
    <p:extLst>
      <p:ext uri="{BB962C8B-B14F-4D97-AF65-F5344CB8AC3E}">
        <p14:creationId xmlns:p14="http://schemas.microsoft.com/office/powerpoint/2010/main" val="233452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a:t>
            </a:r>
            <a:r>
              <a:rPr lang="en-US" dirty="0" err="1"/>
              <a:t>Blazor</a:t>
            </a:r>
            <a:r>
              <a:rPr lang="en-US" dirty="0"/>
              <a:t>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p:txBody>
      </p:sp>
    </p:spTree>
    <p:extLst>
      <p:ext uri="{BB962C8B-B14F-4D97-AF65-F5344CB8AC3E}">
        <p14:creationId xmlns:p14="http://schemas.microsoft.com/office/powerpoint/2010/main" val="328108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p:txBody>
      </p:sp>
    </p:spTree>
    <p:extLst>
      <p:ext uri="{BB962C8B-B14F-4D97-AF65-F5344CB8AC3E}">
        <p14:creationId xmlns:p14="http://schemas.microsoft.com/office/powerpoint/2010/main" val="79166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p:txBody>
      </p:sp>
    </p:spTree>
    <p:extLst>
      <p:ext uri="{BB962C8B-B14F-4D97-AF65-F5344CB8AC3E}">
        <p14:creationId xmlns:p14="http://schemas.microsoft.com/office/powerpoint/2010/main" val="3371152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p:txBody>
      </p:sp>
    </p:spTree>
    <p:extLst>
      <p:ext uri="{BB962C8B-B14F-4D97-AF65-F5344CB8AC3E}">
        <p14:creationId xmlns:p14="http://schemas.microsoft.com/office/powerpoint/2010/main" val="860003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944403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3/5/2025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1.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mailto:alashcraft@gmail.co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linkedin.com/in/alvinashcraft/" TargetMode="External"/><Relationship Id="rId4" Type="http://schemas.openxmlformats.org/officeDocument/2006/relationships/hyperlink" Target="https://bsky.app/profile/alvinashcraft.co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22277" y="3986760"/>
            <a:ext cx="2940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86106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Building a Native App for Windows:</a:t>
            </a:r>
          </a:p>
          <a:p>
            <a:pPr>
              <a:lnSpc>
                <a:spcPct val="80000"/>
              </a:lnSpc>
              <a:defRPr/>
            </a:pPr>
            <a:r>
              <a:rPr lang="en-US" sz="3600" b="1" dirty="0">
                <a:solidFill>
                  <a:schemeClr val="bg1"/>
                </a:solidFill>
                <a:effectLst/>
              </a:rPr>
              <a:t>Which UI Framework Should You Use?</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78AC-EDF3-66A6-5CFD-90870D55AEA6}"/>
              </a:ext>
            </a:extLst>
          </p:cNvPr>
          <p:cNvSpPr>
            <a:spLocks noGrp="1"/>
          </p:cNvSpPr>
          <p:nvPr>
            <p:ph type="title"/>
          </p:nvPr>
        </p:nvSpPr>
        <p:spPr/>
        <p:txBody>
          <a:bodyPr/>
          <a:lstStyle/>
          <a:p>
            <a:r>
              <a:rPr lang="en-US" dirty="0"/>
              <a:t>WPF Advantages</a:t>
            </a:r>
          </a:p>
        </p:txBody>
      </p:sp>
      <p:sp>
        <p:nvSpPr>
          <p:cNvPr id="3" name="Content Placeholder 2">
            <a:extLst>
              <a:ext uri="{FF2B5EF4-FFF2-40B4-BE49-F238E27FC236}">
                <a16:creationId xmlns:a16="http://schemas.microsoft.com/office/drawing/2014/main" id="{FB4552CA-00BC-35BB-F753-FDB9B7586924}"/>
              </a:ext>
            </a:extLst>
          </p:cNvPr>
          <p:cNvSpPr>
            <a:spLocks noGrp="1"/>
          </p:cNvSpPr>
          <p:nvPr>
            <p:ph idx="1"/>
          </p:nvPr>
        </p:nvSpPr>
        <p:spPr/>
        <p:txBody>
          <a:bodyPr>
            <a:normAutofit fontScale="700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t>Roadmap: </a:t>
            </a:r>
            <a:r>
              <a:rPr lang="en-US" dirty="0">
                <a:hlinkClick r:id="rId3"/>
              </a:rPr>
              <a:t>github.com/dotnet/wpf/blob/main/roadmap.md</a:t>
            </a:r>
            <a:r>
              <a:rPr lang="en-US" dirty="0"/>
              <a:t> </a:t>
            </a:r>
          </a:p>
          <a:p>
            <a:pPr lvl="1"/>
            <a:r>
              <a:rPr lang="en-US" dirty="0"/>
              <a:t>Windows 11 theming support and UI refresh in .NET 9</a:t>
            </a:r>
          </a:p>
          <a:p>
            <a:r>
              <a:rPr lang="en-US" dirty="0"/>
              <a:t>Great for Enterprise apps &amp; multi-window</a:t>
            </a:r>
          </a:p>
          <a:p>
            <a:endParaRPr lang="en-US" dirty="0"/>
          </a:p>
        </p:txBody>
      </p:sp>
      <p:pic>
        <p:nvPicPr>
          <p:cNvPr id="5" name="Picture 4">
            <a:extLst>
              <a:ext uri="{FF2B5EF4-FFF2-40B4-BE49-F238E27FC236}">
                <a16:creationId xmlns:a16="http://schemas.microsoft.com/office/drawing/2014/main" id="{5C20B6EA-AACB-04C6-4EAB-8313084AD00D}"/>
              </a:ext>
            </a:extLst>
          </p:cNvPr>
          <p:cNvPicPr>
            <a:picLocks noChangeAspect="1"/>
          </p:cNvPicPr>
          <p:nvPr/>
        </p:nvPicPr>
        <p:blipFill>
          <a:blip r:embed="rId4"/>
          <a:stretch>
            <a:fillRect/>
          </a:stretch>
        </p:blipFill>
        <p:spPr>
          <a:xfrm>
            <a:off x="7315200" y="1809750"/>
            <a:ext cx="1762125" cy="1762125"/>
          </a:xfrm>
          <a:prstGeom prst="rect">
            <a:avLst/>
          </a:prstGeom>
        </p:spPr>
      </p:pic>
    </p:spTree>
    <p:extLst>
      <p:ext uri="{BB962C8B-B14F-4D97-AF65-F5344CB8AC3E}">
        <p14:creationId xmlns:p14="http://schemas.microsoft.com/office/powerpoint/2010/main" val="2052830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9269C-73F2-D4EB-A4FC-1B55A763C82F}"/>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1635CC78-65B3-982C-D5B9-52AC09FC08C9}"/>
              </a:ext>
            </a:extLst>
          </p:cNvPr>
          <p:cNvSpPr>
            <a:spLocks noGrp="1"/>
          </p:cNvSpPr>
          <p:nvPr>
            <p:ph idx="1"/>
          </p:nvPr>
        </p:nvSpPr>
        <p:spPr/>
        <p:txBody>
          <a:bodyPr>
            <a:normAutofit fontScale="92500" lnSpcReduction="10000"/>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not best in class</a:t>
            </a:r>
          </a:p>
          <a:p>
            <a:r>
              <a:rPr lang="en-US" dirty="0"/>
              <a:t>UI performance not as optimized as </a:t>
            </a:r>
            <a:r>
              <a:rPr lang="en-US" dirty="0" err="1"/>
              <a:t>WinUI</a:t>
            </a:r>
            <a:endParaRPr lang="en-US" dirty="0"/>
          </a:p>
        </p:txBody>
      </p:sp>
    </p:spTree>
    <p:extLst>
      <p:ext uri="{BB962C8B-B14F-4D97-AF65-F5344CB8AC3E}">
        <p14:creationId xmlns:p14="http://schemas.microsoft.com/office/powerpoint/2010/main" val="315216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9119-F076-01A7-49DB-690FF56C8F26}"/>
              </a:ext>
            </a:extLst>
          </p:cNvPr>
          <p:cNvSpPr>
            <a:spLocks noGrp="1"/>
          </p:cNvSpPr>
          <p:nvPr>
            <p:ph type="title"/>
          </p:nvPr>
        </p:nvSpPr>
        <p:spPr/>
        <p:txBody>
          <a:bodyPr/>
          <a:lstStyle/>
          <a:p>
            <a:r>
              <a:rPr lang="en-US" dirty="0"/>
              <a:t>UWP Advantages*</a:t>
            </a:r>
          </a:p>
        </p:txBody>
      </p:sp>
      <p:sp>
        <p:nvSpPr>
          <p:cNvPr id="3" name="Content Placeholder 2">
            <a:extLst>
              <a:ext uri="{FF2B5EF4-FFF2-40B4-BE49-F238E27FC236}">
                <a16:creationId xmlns:a16="http://schemas.microsoft.com/office/drawing/2014/main" id="{47D556CF-0142-DA54-9093-785814215D0B}"/>
              </a:ext>
            </a:extLst>
          </p:cNvPr>
          <p:cNvSpPr>
            <a:spLocks noGrp="1"/>
          </p:cNvSpPr>
          <p:nvPr>
            <p:ph idx="1"/>
          </p:nvPr>
        </p:nvSpPr>
        <p:spPr/>
        <p:txBody>
          <a:bodyPr>
            <a:normAutofit fontScale="70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err="1"/>
              <a:t>WinUI</a:t>
            </a:r>
            <a:r>
              <a:rPr lang="en-US" dirty="0"/>
              <a:t> 2.x controls &amp; libraries</a:t>
            </a:r>
          </a:p>
          <a:p>
            <a:r>
              <a:rPr lang="en-US" dirty="0"/>
              <a:t>Security with Windows Sandboxing</a:t>
            </a:r>
          </a:p>
          <a:p>
            <a:r>
              <a:rPr lang="en-US" dirty="0"/>
              <a:t>New preview support for .NET 9</a:t>
            </a:r>
          </a:p>
        </p:txBody>
      </p:sp>
    </p:spTree>
    <p:extLst>
      <p:ext uri="{BB962C8B-B14F-4D97-AF65-F5344CB8AC3E}">
        <p14:creationId xmlns:p14="http://schemas.microsoft.com/office/powerpoint/2010/main" val="7483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81F8-2C62-80CA-583C-DD38AFC09C64}"/>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33FA781F-5D57-8A2A-AB6A-3D18B07B0E39}"/>
              </a:ext>
            </a:extLst>
          </p:cNvPr>
          <p:cNvSpPr>
            <a:spLocks noGrp="1"/>
          </p:cNvSpPr>
          <p:nvPr>
            <p:ph idx="1"/>
          </p:nvPr>
        </p:nvSpPr>
        <p:spPr/>
        <p:txBody>
          <a:bodyPr>
            <a:normAutofit fontScale="62500" lnSpcReduction="20000"/>
          </a:bodyPr>
          <a:lstStyle/>
          <a:p>
            <a:r>
              <a:rPr lang="en-US" dirty="0"/>
              <a:t>No more feature updates</a:t>
            </a:r>
          </a:p>
          <a:p>
            <a:pPr lvl="1"/>
            <a:r>
              <a:rPr lang="en-US" dirty="0"/>
              <a:t>Bug fixes &amp; security updates only</a:t>
            </a:r>
          </a:p>
          <a:p>
            <a:pPr lvl="1"/>
            <a:r>
              <a:rPr lang="en-US" dirty="0"/>
              <a:t>No new features for </a:t>
            </a:r>
            <a:r>
              <a:rPr lang="en-US" dirty="0" err="1"/>
              <a:t>WinUI</a:t>
            </a:r>
            <a:r>
              <a:rPr lang="en-US" dirty="0"/>
              <a:t> 2</a:t>
            </a:r>
          </a:p>
          <a:p>
            <a:r>
              <a:rPr lang="en-US" dirty="0"/>
              <a:t>.NET Native means no modern .NET features or optimizations*</a:t>
            </a:r>
          </a:p>
          <a:p>
            <a:pPr lvl="1"/>
            <a:r>
              <a:rPr lang="en-US" dirty="0"/>
              <a:t>No C# 8 or later features – but soon!</a:t>
            </a:r>
          </a:p>
          <a:p>
            <a:pPr lvl="1"/>
            <a:r>
              <a:rPr lang="en-US" dirty="0"/>
              <a:t>.NET 9 adds an upgrade path for UWP (still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endParaRPr lang="en-US" dirty="0"/>
          </a:p>
        </p:txBody>
      </p:sp>
    </p:spTree>
    <p:extLst>
      <p:ext uri="{BB962C8B-B14F-4D97-AF65-F5344CB8AC3E}">
        <p14:creationId xmlns:p14="http://schemas.microsoft.com/office/powerpoint/2010/main" val="183204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E98AF-1FCC-FBC4-85BD-C6BE24A345DB}"/>
              </a:ext>
            </a:extLst>
          </p:cNvPr>
          <p:cNvSpPr>
            <a:spLocks noGrp="1"/>
          </p:cNvSpPr>
          <p:nvPr>
            <p:ph type="title"/>
          </p:nvPr>
        </p:nvSpPr>
        <p:spPr/>
        <p:txBody>
          <a:bodyPr/>
          <a:lstStyle/>
          <a:p>
            <a:r>
              <a:rPr lang="en-US" dirty="0" err="1"/>
              <a:t>WinUI</a:t>
            </a:r>
            <a:r>
              <a:rPr lang="en-US" dirty="0"/>
              <a:t> Advantages</a:t>
            </a:r>
          </a:p>
        </p:txBody>
      </p:sp>
      <p:sp>
        <p:nvSpPr>
          <p:cNvPr id="3" name="Content Placeholder 2">
            <a:extLst>
              <a:ext uri="{FF2B5EF4-FFF2-40B4-BE49-F238E27FC236}">
                <a16:creationId xmlns:a16="http://schemas.microsoft.com/office/drawing/2014/main" id="{1E31ECFC-03EE-B970-143C-9A90A6ACC3AF}"/>
              </a:ext>
            </a:extLst>
          </p:cNvPr>
          <p:cNvSpPr>
            <a:spLocks noGrp="1"/>
          </p:cNvSpPr>
          <p:nvPr>
            <p:ph idx="1"/>
          </p:nvPr>
        </p:nvSpPr>
        <p:spPr>
          <a:xfrm>
            <a:off x="457200" y="1200150"/>
            <a:ext cx="8229600" cy="3581400"/>
          </a:xfrm>
        </p:spPr>
        <p:txBody>
          <a:bodyPr>
            <a:normAutofit fontScale="550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AI, </a:t>
            </a:r>
            <a:r>
              <a:rPr lang="en-US" dirty="0" err="1"/>
              <a:t>CameraCaptureUI</a:t>
            </a:r>
            <a:r>
              <a:rPr lang="en-US" dirty="0"/>
              <a:t> &amp; XAML Designer work begins</a:t>
            </a:r>
          </a:p>
          <a:p>
            <a:pPr lvl="1"/>
            <a:r>
              <a:rPr lang="en-US" dirty="0"/>
              <a:t>Roadmap: </a:t>
            </a:r>
            <a:r>
              <a:rPr lang="en-US" dirty="0">
                <a:hlinkClick r:id="rId3"/>
              </a:rPr>
              <a:t>github.com/microsoft/WindowsAppSDK/blob/main/docs/roadmap.md</a:t>
            </a:r>
            <a:r>
              <a:rPr lang="en-US" dirty="0"/>
              <a:t> </a:t>
            </a: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Windows File Explorer, Apple Music, Apple TV, Apple Devices &amp; Adobe Fresco</a:t>
            </a:r>
          </a:p>
          <a:p>
            <a:endParaRPr lang="en-US" dirty="0"/>
          </a:p>
        </p:txBody>
      </p:sp>
      <p:pic>
        <p:nvPicPr>
          <p:cNvPr id="5" name="Picture 4">
            <a:extLst>
              <a:ext uri="{FF2B5EF4-FFF2-40B4-BE49-F238E27FC236}">
                <a16:creationId xmlns:a16="http://schemas.microsoft.com/office/drawing/2014/main" id="{1C1E3C1F-6AA1-7F3F-C04F-66F1934478B0}"/>
              </a:ext>
            </a:extLst>
          </p:cNvPr>
          <p:cNvPicPr>
            <a:picLocks noChangeAspect="1"/>
          </p:cNvPicPr>
          <p:nvPr/>
        </p:nvPicPr>
        <p:blipFill>
          <a:blip r:embed="rId4"/>
          <a:stretch>
            <a:fillRect/>
          </a:stretch>
        </p:blipFill>
        <p:spPr>
          <a:xfrm>
            <a:off x="7467600" y="2724150"/>
            <a:ext cx="1524000" cy="1524000"/>
          </a:xfrm>
          <a:prstGeom prst="rect">
            <a:avLst/>
          </a:prstGeom>
        </p:spPr>
      </p:pic>
    </p:spTree>
    <p:extLst>
      <p:ext uri="{BB962C8B-B14F-4D97-AF65-F5344CB8AC3E}">
        <p14:creationId xmlns:p14="http://schemas.microsoft.com/office/powerpoint/2010/main" val="980151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4A0B-20F3-7CB1-353D-B60086B16EE4}"/>
              </a:ext>
            </a:extLst>
          </p:cNvPr>
          <p:cNvSpPr>
            <a:spLocks noGrp="1"/>
          </p:cNvSpPr>
          <p:nvPr>
            <p:ph type="title"/>
          </p:nvPr>
        </p:nvSpPr>
        <p:spPr/>
        <p:txBody>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EBEED888-D4CD-9CD2-EFE2-977A4006E25D}"/>
              </a:ext>
            </a:extLst>
          </p:cNvPr>
          <p:cNvSpPr>
            <a:spLocks noGrp="1"/>
          </p:cNvSpPr>
          <p:nvPr>
            <p:ph idx="1"/>
          </p:nvPr>
        </p:nvSpPr>
        <p:spPr/>
        <p:txBody>
          <a:bodyPr>
            <a:normAutofit fontScale="70000" lnSpcReduction="20000"/>
          </a:bodyPr>
          <a:lstStyle/>
          <a:p>
            <a:r>
              <a:rPr lang="en-US" dirty="0"/>
              <a:t>No XAML designer in Visual Studio (coming soon)</a:t>
            </a:r>
          </a:p>
          <a:p>
            <a:pPr lvl="1"/>
            <a:r>
              <a:rPr lang="en-US" dirty="0"/>
              <a:t>Work starting on designer in Windows App SDK 1.7</a:t>
            </a:r>
          </a:p>
          <a:p>
            <a:pPr lvl="1"/>
            <a:r>
              <a:rPr lang="en-US" dirty="0"/>
              <a:t>XAML learning curve</a:t>
            </a:r>
          </a:p>
          <a:p>
            <a:pPr lvl="1"/>
            <a:r>
              <a:rPr lang="en-US" dirty="0"/>
              <a:t>XAML Hot Reload for UI debugging</a:t>
            </a:r>
          </a:p>
          <a:p>
            <a:r>
              <a:rPr lang="en-US" dirty="0"/>
              <a:t>No F# or VB</a:t>
            </a:r>
          </a:p>
          <a:p>
            <a:pPr lvl="1"/>
            <a:r>
              <a:rPr lang="en-US" dirty="0"/>
              <a:t>C# and C++ only</a:t>
            </a:r>
          </a:p>
          <a:p>
            <a:r>
              <a:rPr lang="en-US" dirty="0"/>
              <a:t>No Xbox or HoloLens (for UWP upgrades)</a:t>
            </a:r>
          </a:p>
          <a:p>
            <a:r>
              <a:rPr lang="en-US" dirty="0"/>
              <a:t>No built-in UI data validation(yet?)</a:t>
            </a:r>
          </a:p>
          <a:p>
            <a:pPr lvl="1"/>
            <a:r>
              <a:rPr lang="en-US" dirty="0"/>
              <a:t>A top requested feature</a:t>
            </a:r>
          </a:p>
          <a:p>
            <a:pPr lvl="1"/>
            <a:r>
              <a:rPr lang="en-US" dirty="0"/>
              <a:t>Workarounds (see my book, Learn </a:t>
            </a:r>
            <a:r>
              <a:rPr lang="en-US" dirty="0" err="1"/>
              <a:t>WinUI</a:t>
            </a:r>
            <a:r>
              <a:rPr lang="en-US" dirty="0"/>
              <a:t> 3)</a:t>
            </a:r>
          </a:p>
        </p:txBody>
      </p:sp>
    </p:spTree>
    <p:extLst>
      <p:ext uri="{BB962C8B-B14F-4D97-AF65-F5344CB8AC3E}">
        <p14:creationId xmlns:p14="http://schemas.microsoft.com/office/powerpoint/2010/main" val="865905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C143-6FE4-B177-9E82-C2C8E1EE6C7E}"/>
              </a:ext>
            </a:extLst>
          </p:cNvPr>
          <p:cNvSpPr>
            <a:spLocks noGrp="1"/>
          </p:cNvSpPr>
          <p:nvPr>
            <p:ph type="title"/>
          </p:nvPr>
        </p:nvSpPr>
        <p:spPr/>
        <p:txBody>
          <a:bodyPr/>
          <a:lstStyle/>
          <a:p>
            <a:r>
              <a:rPr lang="en-US" dirty="0"/>
              <a:t>.NET MAUI Advantages</a:t>
            </a:r>
          </a:p>
        </p:txBody>
      </p:sp>
      <p:sp>
        <p:nvSpPr>
          <p:cNvPr id="3" name="Content Placeholder 2">
            <a:extLst>
              <a:ext uri="{FF2B5EF4-FFF2-40B4-BE49-F238E27FC236}">
                <a16:creationId xmlns:a16="http://schemas.microsoft.com/office/drawing/2014/main" id="{88D74E25-E1A2-B712-3FE3-E53CA574C642}"/>
              </a:ext>
            </a:extLst>
          </p:cNvPr>
          <p:cNvSpPr>
            <a:spLocks noGrp="1"/>
          </p:cNvSpPr>
          <p:nvPr>
            <p:ph idx="1"/>
          </p:nvPr>
        </p:nvSpPr>
        <p:spPr>
          <a:xfrm>
            <a:off x="457200" y="1200150"/>
            <a:ext cx="8229600" cy="3581400"/>
          </a:xfrm>
        </p:spPr>
        <p:txBody>
          <a:bodyPr>
            <a:normAutofit fontScale="55000" lnSpcReduction="20000"/>
          </a:bodyPr>
          <a:lstStyle/>
          <a:p>
            <a:r>
              <a:rPr lang="en-US" dirty="0"/>
              <a:t>Cross-Platform (Windows, Android, iOS, macOS, Tizen)</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a:t>
            </a:r>
            <a:r>
              <a:rPr lang="en-US" dirty="0" err="1"/>
              <a:t>Upgrad</a:t>
            </a:r>
            <a:r>
              <a:rPr lang="en-US" dirty="0"/>
              <a:t> Assistant</a:t>
            </a:r>
          </a:p>
          <a:p>
            <a:pPr lvl="1"/>
            <a:r>
              <a:rPr lang="en-US" dirty="0"/>
              <a:t>Rich data binding - MVVM</a:t>
            </a:r>
          </a:p>
          <a:p>
            <a:r>
              <a:rPr lang="en-US" dirty="0"/>
              <a:t>Create UI in C# with C# Markup</a:t>
            </a:r>
          </a:p>
          <a:p>
            <a:pPr lvl="1"/>
            <a:r>
              <a:rPr lang="en-US" dirty="0"/>
              <a:t>MVU (Model-View-Update) pattern</a:t>
            </a:r>
          </a:p>
          <a:p>
            <a:r>
              <a:rPr lang="en-US" dirty="0"/>
              <a:t>Uses </a:t>
            </a:r>
            <a:r>
              <a:rPr lang="en-US" dirty="0" err="1"/>
              <a:t>WinUI</a:t>
            </a:r>
            <a:r>
              <a:rPr lang="en-US" dirty="0"/>
              <a:t> for Windows apps</a:t>
            </a:r>
          </a:p>
          <a:p>
            <a:r>
              <a:rPr lang="en-US" dirty="0"/>
              <a:t>Develop with Visual Studio or VS Code</a:t>
            </a:r>
          </a:p>
          <a:p>
            <a:r>
              <a:rPr lang="en-US" dirty="0"/>
              <a:t>Web developers have </a:t>
            </a:r>
            <a:r>
              <a:rPr lang="en-US" dirty="0" err="1"/>
              <a:t>Blazor</a:t>
            </a:r>
            <a:r>
              <a:rPr lang="en-US" dirty="0"/>
              <a:t> Hybrid to build in MAUI</a:t>
            </a:r>
          </a:p>
          <a:p>
            <a:r>
              <a:rPr lang="en-US" dirty="0"/>
              <a:t>Roadmap: </a:t>
            </a:r>
            <a:r>
              <a:rPr lang="en-US" dirty="0">
                <a:hlinkClick r:id="rId3"/>
              </a:rPr>
              <a:t>github.com/dotnet/</a:t>
            </a:r>
            <a:r>
              <a:rPr lang="en-US" dirty="0" err="1">
                <a:hlinkClick r:id="rId3"/>
              </a:rPr>
              <a:t>maui</a:t>
            </a:r>
            <a:r>
              <a:rPr lang="en-US" dirty="0">
                <a:hlinkClick r:id="rId3"/>
              </a:rPr>
              <a:t>/wiki/Roadmap</a:t>
            </a:r>
            <a:endParaRPr lang="en-US" dirty="0"/>
          </a:p>
        </p:txBody>
      </p:sp>
      <p:pic>
        <p:nvPicPr>
          <p:cNvPr id="5" name="Picture 4">
            <a:extLst>
              <a:ext uri="{FF2B5EF4-FFF2-40B4-BE49-F238E27FC236}">
                <a16:creationId xmlns:a16="http://schemas.microsoft.com/office/drawing/2014/main" id="{4772B0BF-F8CD-ABEB-3790-94C6BB1D3868}"/>
              </a:ext>
            </a:extLst>
          </p:cNvPr>
          <p:cNvPicPr>
            <a:picLocks noChangeAspect="1"/>
          </p:cNvPicPr>
          <p:nvPr/>
        </p:nvPicPr>
        <p:blipFill>
          <a:blip r:embed="rId4"/>
          <a:stretch>
            <a:fillRect/>
          </a:stretch>
        </p:blipFill>
        <p:spPr>
          <a:xfrm>
            <a:off x="6096000" y="2800350"/>
            <a:ext cx="1838325" cy="1838325"/>
          </a:xfrm>
          <a:prstGeom prst="rect">
            <a:avLst/>
          </a:prstGeom>
        </p:spPr>
      </p:pic>
    </p:spTree>
    <p:extLst>
      <p:ext uri="{BB962C8B-B14F-4D97-AF65-F5344CB8AC3E}">
        <p14:creationId xmlns:p14="http://schemas.microsoft.com/office/powerpoint/2010/main" val="164764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999D-AECA-86B9-6292-F89C0500F78B}"/>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59ED1BBA-FBCD-2589-9DD9-693D4B76F0CD}"/>
              </a:ext>
            </a:extLst>
          </p:cNvPr>
          <p:cNvSpPr>
            <a:spLocks noGrp="1"/>
          </p:cNvSpPr>
          <p:nvPr>
            <p:ph idx="1"/>
          </p:nvPr>
        </p:nvSpPr>
        <p:spPr/>
        <p:txBody>
          <a:bodyPr>
            <a:normAutofit fontScale="77500" lnSpcReduction="20000"/>
          </a:bodyPr>
          <a:lstStyle/>
          <a:p>
            <a:r>
              <a:rPr lang="en-US" dirty="0"/>
              <a:t>Platform-specific code required for some native features</a:t>
            </a:r>
          </a:p>
          <a:p>
            <a:r>
              <a:rPr lang="en-US" dirty="0"/>
              <a:t>No XAML designer in Visual Studio (use Hot Reload)</a:t>
            </a:r>
          </a:p>
          <a:p>
            <a:r>
              <a:rPr lang="en-US" dirty="0"/>
              <a:t>Only C# - No C++, F#, or Visual Basic</a:t>
            </a:r>
          </a:p>
          <a:p>
            <a:pPr lvl="1"/>
            <a:r>
              <a:rPr lang="en-US" dirty="0"/>
              <a:t>Use F# with </a:t>
            </a:r>
            <a:r>
              <a:rPr lang="en-US" dirty="0" err="1"/>
              <a:t>Blazor</a:t>
            </a:r>
            <a:r>
              <a:rPr lang="en-US" dirty="0"/>
              <a:t> Hybrid</a:t>
            </a:r>
          </a:p>
          <a:p>
            <a:r>
              <a:rPr lang="en-US" dirty="0"/>
              <a:t>Windows support is there but iOS/Android are top priorities</a:t>
            </a:r>
          </a:p>
          <a:p>
            <a:pPr lvl="1"/>
            <a:r>
              <a:rPr lang="en-US" dirty="0"/>
              <a:t>Use </a:t>
            </a:r>
            <a:r>
              <a:rPr lang="en-US" dirty="0" err="1"/>
              <a:t>WinUI</a:t>
            </a:r>
            <a:r>
              <a:rPr lang="en-US" dirty="0"/>
              <a:t> if Windows is your primary target</a:t>
            </a:r>
          </a:p>
          <a:p>
            <a:r>
              <a:rPr lang="en-US" dirty="0"/>
              <a:t>Some limitations on UI customization</a:t>
            </a:r>
          </a:p>
          <a:p>
            <a:r>
              <a:rPr lang="en-US" dirty="0"/>
              <a:t>Performance – improving each release</a:t>
            </a:r>
          </a:p>
        </p:txBody>
      </p:sp>
    </p:spTree>
    <p:extLst>
      <p:ext uri="{BB962C8B-B14F-4D97-AF65-F5344CB8AC3E}">
        <p14:creationId xmlns:p14="http://schemas.microsoft.com/office/powerpoint/2010/main" val="1985739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760F-E38B-8C12-8989-E98D4AB89B63}"/>
              </a:ext>
            </a:extLst>
          </p:cNvPr>
          <p:cNvSpPr>
            <a:spLocks noGrp="1"/>
          </p:cNvSpPr>
          <p:nvPr>
            <p:ph type="title"/>
          </p:nvPr>
        </p:nvSpPr>
        <p:spPr/>
        <p:txBody>
          <a:bodyPr/>
          <a:lstStyle/>
          <a:p>
            <a:r>
              <a:rPr lang="en-US" dirty="0" err="1"/>
              <a:t>Blazor</a:t>
            </a:r>
            <a:r>
              <a:rPr lang="en-US" dirty="0"/>
              <a:t> Hybrid – Web in Native Apps</a:t>
            </a:r>
          </a:p>
        </p:txBody>
      </p:sp>
      <p:sp>
        <p:nvSpPr>
          <p:cNvPr id="5" name="Text Placeholder 4">
            <a:extLst>
              <a:ext uri="{FF2B5EF4-FFF2-40B4-BE49-F238E27FC236}">
                <a16:creationId xmlns:a16="http://schemas.microsoft.com/office/drawing/2014/main" id="{18B5B66D-E0B0-512B-5840-A8B6188231CC}"/>
              </a:ext>
            </a:extLst>
          </p:cNvPr>
          <p:cNvSpPr>
            <a:spLocks noGrp="1"/>
          </p:cNvSpPr>
          <p:nvPr>
            <p:ph type="body" idx="1"/>
          </p:nvPr>
        </p:nvSpPr>
        <p:spPr/>
        <p:txBody>
          <a:bodyPr/>
          <a:lstStyle/>
          <a:p>
            <a:r>
              <a:rPr lang="en-US" dirty="0"/>
              <a:t>Pros</a:t>
            </a:r>
          </a:p>
        </p:txBody>
      </p:sp>
      <p:sp>
        <p:nvSpPr>
          <p:cNvPr id="6" name="Content Placeholder 5">
            <a:extLst>
              <a:ext uri="{FF2B5EF4-FFF2-40B4-BE49-F238E27FC236}">
                <a16:creationId xmlns:a16="http://schemas.microsoft.com/office/drawing/2014/main" id="{E786BFAC-9821-61CB-AA76-6C0690F954B9}"/>
              </a:ext>
            </a:extLst>
          </p:cNvPr>
          <p:cNvSpPr>
            <a:spLocks noGrp="1"/>
          </p:cNvSpPr>
          <p:nvPr>
            <p:ph sz="half" idx="2"/>
          </p:nvPr>
        </p:nvSpPr>
        <p:spPr/>
        <p:txBody>
          <a:bodyPr>
            <a:normAutofit fontScale="92500" lnSpcReduction="20000"/>
          </a:bodyPr>
          <a:lstStyle/>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It’s </a:t>
            </a:r>
            <a:r>
              <a:rPr lang="en-US" sz="2400" dirty="0"/>
              <a:t>web - n</a:t>
            </a:r>
            <a:r>
              <a:rPr lang="en-US" sz="2400" kern="1200" dirty="0">
                <a:solidFill>
                  <a:schemeClr val="tx1"/>
                </a:solidFill>
                <a:latin typeface="+mn-lt"/>
                <a:ea typeface="+mn-ea"/>
                <a:cs typeface="+mn-cs"/>
              </a:rPr>
              <a:t>o XAML learning curve</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Use WPF or WinForms desktop hosts</a:t>
            </a:r>
          </a:p>
          <a:p>
            <a:pPr marL="742950" lvl="1" indent="-285750">
              <a:spcAft>
                <a:spcPts val="600"/>
              </a:spcAft>
              <a:buFont typeface="Arial" panose="020B0604020202020204" pitchFamily="34" charset="0"/>
              <a:buChar char="•"/>
            </a:pPr>
            <a:r>
              <a:rPr lang="en-US" sz="2400" kern="1200" dirty="0">
                <a:solidFill>
                  <a:schemeClr val="tx1"/>
                </a:solidFill>
                <a:latin typeface="+mn-lt"/>
                <a:ea typeface="+mn-ea"/>
                <a:cs typeface="+mn-cs"/>
              </a:rPr>
              <a:t>Use .NET MAUI host for mobile</a:t>
            </a:r>
            <a:endParaRPr lang="en-US" dirty="0"/>
          </a:p>
        </p:txBody>
      </p:sp>
      <p:sp>
        <p:nvSpPr>
          <p:cNvPr id="7" name="Text Placeholder 6">
            <a:extLst>
              <a:ext uri="{FF2B5EF4-FFF2-40B4-BE49-F238E27FC236}">
                <a16:creationId xmlns:a16="http://schemas.microsoft.com/office/drawing/2014/main" id="{DD77965F-933F-3465-8DAD-5B835FEC1990}"/>
              </a:ext>
            </a:extLst>
          </p:cNvPr>
          <p:cNvSpPr>
            <a:spLocks noGrp="1"/>
          </p:cNvSpPr>
          <p:nvPr>
            <p:ph type="body" sz="quarter" idx="3"/>
          </p:nvPr>
        </p:nvSpPr>
        <p:spPr/>
        <p:txBody>
          <a:bodyPr/>
          <a:lstStyle/>
          <a:p>
            <a:r>
              <a:rPr lang="en-US" dirty="0"/>
              <a:t>Cons</a:t>
            </a:r>
          </a:p>
        </p:txBody>
      </p:sp>
      <p:sp>
        <p:nvSpPr>
          <p:cNvPr id="8" name="Content Placeholder 7">
            <a:extLst>
              <a:ext uri="{FF2B5EF4-FFF2-40B4-BE49-F238E27FC236}">
                <a16:creationId xmlns:a16="http://schemas.microsoft.com/office/drawing/2014/main" id="{D99B9E0C-BA2D-1E7B-D7CF-0985E6A4A20E}"/>
              </a:ext>
            </a:extLst>
          </p:cNvPr>
          <p:cNvSpPr>
            <a:spLocks noGrp="1"/>
          </p:cNvSpPr>
          <p:nvPr>
            <p:ph sz="quarter" idx="4"/>
          </p:nvPr>
        </p:nvSpPr>
        <p:spPr/>
        <p:txBody>
          <a:bodyPr>
            <a:normAutofit fontScale="92500" lnSpcReduction="20000"/>
          </a:bodyPr>
          <a:lstStyle/>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827089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ABE9-D997-7502-7ABE-A653E7BE1A1D}"/>
              </a:ext>
            </a:extLst>
          </p:cNvPr>
          <p:cNvSpPr>
            <a:spLocks noGrp="1"/>
          </p:cNvSpPr>
          <p:nvPr>
            <p:ph type="title"/>
          </p:nvPr>
        </p:nvSpPr>
        <p:spPr/>
        <p:txBody>
          <a:bodyPr/>
          <a:lstStyle/>
          <a:p>
            <a:r>
              <a:rPr lang="en-US" dirty="0"/>
              <a:t>Uno Platform (or Avalonia UI)</a:t>
            </a:r>
          </a:p>
        </p:txBody>
      </p:sp>
      <p:sp>
        <p:nvSpPr>
          <p:cNvPr id="4" name="Text Placeholder 3">
            <a:extLst>
              <a:ext uri="{FF2B5EF4-FFF2-40B4-BE49-F238E27FC236}">
                <a16:creationId xmlns:a16="http://schemas.microsoft.com/office/drawing/2014/main" id="{F804C259-016A-0314-804C-A6FD0F03866B}"/>
              </a:ext>
            </a:extLst>
          </p:cNvPr>
          <p:cNvSpPr>
            <a:spLocks noGrp="1"/>
          </p:cNvSpPr>
          <p:nvPr>
            <p:ph type="body" idx="1"/>
          </p:nvPr>
        </p:nvSpPr>
        <p:spPr/>
        <p:txBody>
          <a:bodyPr/>
          <a:lstStyle/>
          <a:p>
            <a:r>
              <a:rPr lang="en-US" dirty="0"/>
              <a:t>Pros</a:t>
            </a:r>
          </a:p>
        </p:txBody>
      </p:sp>
      <p:sp>
        <p:nvSpPr>
          <p:cNvPr id="5" name="Content Placeholder 4">
            <a:extLst>
              <a:ext uri="{FF2B5EF4-FFF2-40B4-BE49-F238E27FC236}">
                <a16:creationId xmlns:a16="http://schemas.microsoft.com/office/drawing/2014/main" id="{A819FEF4-5553-1568-B7B8-BAD025D8A614}"/>
              </a:ext>
            </a:extLst>
          </p:cNvPr>
          <p:cNvSpPr>
            <a:spLocks noGrp="1"/>
          </p:cNvSpPr>
          <p:nvPr>
            <p:ph sz="half" idx="2"/>
          </p:nvPr>
        </p:nvSpPr>
        <p:spPr>
          <a:xfrm>
            <a:off x="457200" y="1631950"/>
            <a:ext cx="4040188" cy="3305175"/>
          </a:xfrm>
        </p:spPr>
        <p:txBody>
          <a:bodyPr>
            <a:normAutofit fontScale="62500" lnSpcReduction="20000"/>
          </a:bodyPr>
          <a:lstStyle/>
          <a:p>
            <a:r>
              <a:rPr lang="en-US" dirty="0" err="1"/>
              <a:t>XPlat</a:t>
            </a:r>
            <a:r>
              <a:rPr lang="en-US" dirty="0"/>
              <a:t> (Windows, Android, iOS, Mac, web, Linux)</a:t>
            </a:r>
          </a:p>
          <a:p>
            <a:pPr lvl="1"/>
            <a:r>
              <a:rPr lang="en-US" dirty="0"/>
              <a:t>Platform-specific implementations</a:t>
            </a:r>
          </a:p>
          <a:p>
            <a:r>
              <a:rPr lang="en-US" dirty="0"/>
              <a:t>Windows platform options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to run on Windows 10 (v19041) &amp; later</a:t>
            </a:r>
          </a:p>
          <a:p>
            <a:r>
              <a:rPr lang="en-US" dirty="0"/>
              <a:t>Uno views/VMs nearly identical to </a:t>
            </a:r>
            <a:r>
              <a:rPr lang="en-US" dirty="0" err="1"/>
              <a:t>WinUI</a:t>
            </a:r>
            <a:endParaRPr lang="en-US" dirty="0"/>
          </a:p>
          <a:p>
            <a:pPr lvl="1"/>
            <a:r>
              <a:rPr lang="en-US" dirty="0"/>
              <a:t>Copy/Paste simple projects</a:t>
            </a:r>
          </a:p>
          <a:p>
            <a:r>
              <a:rPr lang="en-US" dirty="0"/>
              <a:t>C# Markup w/ MVU or XAML w/ MVVM</a:t>
            </a:r>
          </a:p>
          <a:p>
            <a:r>
              <a:rPr lang="en-US" dirty="0"/>
              <a:t>Figma Plugin</a:t>
            </a:r>
          </a:p>
          <a:p>
            <a:r>
              <a:rPr lang="en-US" dirty="0"/>
              <a:t>Hot Design (UI designer in preview)</a:t>
            </a:r>
          </a:p>
          <a:p>
            <a:r>
              <a:rPr lang="en-US" dirty="0"/>
              <a:t>Theming: Fluent, Material &amp; Cupertino</a:t>
            </a:r>
          </a:p>
          <a:p>
            <a:r>
              <a:rPr lang="en-US" dirty="0"/>
              <a:t>Develop in Visual Studio, VS Code or Rider</a:t>
            </a:r>
          </a:p>
          <a:p>
            <a:endParaRPr lang="en-US" dirty="0"/>
          </a:p>
        </p:txBody>
      </p:sp>
      <p:sp>
        <p:nvSpPr>
          <p:cNvPr id="6" name="Text Placeholder 5">
            <a:extLst>
              <a:ext uri="{FF2B5EF4-FFF2-40B4-BE49-F238E27FC236}">
                <a16:creationId xmlns:a16="http://schemas.microsoft.com/office/drawing/2014/main" id="{310BFEA9-8758-A569-0FFF-1DCE8746461C}"/>
              </a:ext>
            </a:extLst>
          </p:cNvPr>
          <p:cNvSpPr>
            <a:spLocks noGrp="1"/>
          </p:cNvSpPr>
          <p:nvPr>
            <p:ph type="body" sz="quarter" idx="3"/>
          </p:nvPr>
        </p:nvSpPr>
        <p:spPr/>
        <p:txBody>
          <a:bodyPr/>
          <a:lstStyle/>
          <a:p>
            <a:r>
              <a:rPr lang="en-US" dirty="0"/>
              <a:t>Cons</a:t>
            </a:r>
          </a:p>
        </p:txBody>
      </p:sp>
      <p:sp>
        <p:nvSpPr>
          <p:cNvPr id="7" name="Content Placeholder 6">
            <a:extLst>
              <a:ext uri="{FF2B5EF4-FFF2-40B4-BE49-F238E27FC236}">
                <a16:creationId xmlns:a16="http://schemas.microsoft.com/office/drawing/2014/main" id="{774B4A5A-375D-4578-820C-928D27B49242}"/>
              </a:ext>
            </a:extLst>
          </p:cNvPr>
          <p:cNvSpPr>
            <a:spLocks noGrp="1"/>
          </p:cNvSpPr>
          <p:nvPr>
            <p:ph sz="quarter" idx="4"/>
          </p:nvPr>
        </p:nvSpPr>
        <p:spPr/>
        <p:txBody>
          <a:bodyPr>
            <a:normAutofit fontScale="62500" lnSpcReduction="20000"/>
          </a:bodyPr>
          <a:lstStyle/>
          <a:p>
            <a:r>
              <a:rPr lang="en-US" dirty="0"/>
              <a:t>No VB or F#</a:t>
            </a:r>
          </a:p>
          <a:p>
            <a:r>
              <a:rPr lang="en-US" dirty="0"/>
              <a:t>3</a:t>
            </a:r>
            <a:r>
              <a:rPr lang="en-US" baseline="30000" dirty="0"/>
              <a:t>rd</a:t>
            </a:r>
            <a:r>
              <a:rPr lang="en-US" dirty="0"/>
              <a:t> party solution</a:t>
            </a:r>
          </a:p>
          <a:p>
            <a:r>
              <a:rPr lang="en-US" dirty="0"/>
              <a:t>Pay for Advanced Support</a:t>
            </a:r>
          </a:p>
          <a:p>
            <a:r>
              <a:rPr lang="en-US" dirty="0"/>
              <a:t>Platform-specific code required for native features</a:t>
            </a:r>
          </a:p>
        </p:txBody>
      </p:sp>
    </p:spTree>
    <p:extLst>
      <p:ext uri="{BB962C8B-B14F-4D97-AF65-F5344CB8AC3E}">
        <p14:creationId xmlns:p14="http://schemas.microsoft.com/office/powerpoint/2010/main" val="165779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E23C-2733-5AF5-7B0F-95A29B3D45F7}"/>
              </a:ext>
            </a:extLst>
          </p:cNvPr>
          <p:cNvSpPr>
            <a:spLocks noGrp="1"/>
          </p:cNvSpPr>
          <p:nvPr>
            <p:ph type="title"/>
          </p:nvPr>
        </p:nvSpPr>
        <p:spPr/>
        <p:txBody>
          <a:bodyPr/>
          <a:lstStyle/>
          <a:p>
            <a:r>
              <a:rPr lang="en-US" dirty="0"/>
              <a:t>Making Your Choice</a:t>
            </a:r>
          </a:p>
        </p:txBody>
      </p:sp>
      <p:sp>
        <p:nvSpPr>
          <p:cNvPr id="4" name="Content Placeholder 3">
            <a:extLst>
              <a:ext uri="{FF2B5EF4-FFF2-40B4-BE49-F238E27FC236}">
                <a16:creationId xmlns:a16="http://schemas.microsoft.com/office/drawing/2014/main" id="{0CC37455-665C-46FE-C73C-04BE2A26A72F}"/>
              </a:ext>
            </a:extLst>
          </p:cNvPr>
          <p:cNvSpPr>
            <a:spLocks noGrp="1"/>
          </p:cNvSpPr>
          <p:nvPr>
            <p:ph sz="half" idx="1"/>
          </p:nvPr>
        </p:nvSpPr>
        <p:spPr>
          <a:xfrm>
            <a:off x="457200" y="1200150"/>
            <a:ext cx="4800600" cy="3581400"/>
          </a:xfrm>
        </p:spPr>
        <p:txBody>
          <a:bodyPr>
            <a:normAutofit fontScale="77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&amp; Public Roadmap</a:t>
            </a:r>
          </a:p>
        </p:txBody>
      </p:sp>
      <p:pic>
        <p:nvPicPr>
          <p:cNvPr id="6" name="Picture 5">
            <a:extLst>
              <a:ext uri="{FF2B5EF4-FFF2-40B4-BE49-F238E27FC236}">
                <a16:creationId xmlns:a16="http://schemas.microsoft.com/office/drawing/2014/main" id="{A2C78FF7-C781-50BC-8E41-8AA3857F130E}"/>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F91C170A-88F8-B301-AE50-DD4DAC2D9860}"/>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748439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A762-04F7-6BC0-7016-F40C1B25862A}"/>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250ED7D-F1EB-085C-C05F-B3CB7F99D1B0}"/>
              </a:ext>
            </a:extLst>
          </p:cNvPr>
          <p:cNvSpPr>
            <a:spLocks noGrp="1"/>
          </p:cNvSpPr>
          <p:nvPr>
            <p:ph idx="1"/>
          </p:nvPr>
        </p:nvSpPr>
        <p:spPr>
          <a:xfrm>
            <a:off x="457200" y="1200151"/>
            <a:ext cx="8229600" cy="3352800"/>
          </a:xfrm>
        </p:spPr>
        <p:txBody>
          <a:bodyPr>
            <a:normAutofit fontScale="55000" lnSpcReduction="20000"/>
          </a:bodyPr>
          <a:lstStyle/>
          <a:p>
            <a:r>
              <a:rPr lang="en-US" sz="3200" dirty="0"/>
              <a:t>Choose the best UI framework – Microsoft Learn Training module: </a:t>
            </a:r>
            <a:r>
              <a:rPr lang="en-US" sz="3200" dirty="0">
                <a:hlinkClick r:id="rId3"/>
              </a:rPr>
              <a:t>https://learn.microsoft.com/training/modules/windows-choose-best-app-framework/</a:t>
            </a:r>
            <a:r>
              <a:rPr lang="en-US" sz="3200" dirty="0"/>
              <a:t>  </a:t>
            </a:r>
          </a:p>
          <a:p>
            <a:r>
              <a:rPr lang="en-US" sz="3200" dirty="0"/>
              <a:t>Overview of Windows Development Options: </a:t>
            </a:r>
            <a:r>
              <a:rPr lang="en-US" sz="3200" dirty="0">
                <a:hlinkClick r:id="rId4"/>
              </a:rPr>
              <a:t>https://learn.microsoft.com/windows/apps/get-started/</a:t>
            </a:r>
            <a:r>
              <a:rPr lang="en-US" sz="3200" dirty="0"/>
              <a:t> </a:t>
            </a:r>
          </a:p>
          <a:p>
            <a:r>
              <a:rPr lang="en-US" sz="3200" dirty="0"/>
              <a:t>Uno Platform Documentation: </a:t>
            </a:r>
            <a:r>
              <a:rPr lang="en-US" sz="3200" dirty="0">
                <a:hlinkClick r:id="rId5"/>
              </a:rPr>
              <a:t>https://platform.uno/docs/articles/intro.html</a:t>
            </a:r>
            <a:r>
              <a:rPr lang="en-US" sz="3200" dirty="0"/>
              <a:t> </a:t>
            </a:r>
          </a:p>
          <a:p>
            <a:r>
              <a:rPr lang="en-US" sz="3200" dirty="0"/>
              <a:t>Avalonia Docs: </a:t>
            </a:r>
            <a:r>
              <a:rPr lang="en-US" sz="3200" dirty="0">
                <a:hlinkClick r:id="rId6"/>
              </a:rPr>
              <a:t>https://docs.avaloniaui.net/</a:t>
            </a:r>
            <a:r>
              <a:rPr lang="en-US" sz="3200" dirty="0"/>
              <a:t> </a:t>
            </a:r>
          </a:p>
          <a:p>
            <a:r>
              <a:rPr lang="en-US" sz="3200" dirty="0"/>
              <a:t>Build a WPF </a:t>
            </a:r>
            <a:r>
              <a:rPr lang="en-US" sz="3200" dirty="0" err="1"/>
              <a:t>Blazor</a:t>
            </a:r>
            <a:r>
              <a:rPr lang="en-US" sz="3200" dirty="0"/>
              <a:t> Hybrid App: </a:t>
            </a:r>
            <a:r>
              <a:rPr lang="en-US" sz="3200" dirty="0">
                <a:hlinkClick r:id="rId7"/>
              </a:rPr>
              <a:t>https://learn.microsoft.com/aspnet/core/blazor/hybrid/tutorials/wpf</a:t>
            </a:r>
            <a:r>
              <a:rPr lang="en-US" sz="3200" dirty="0"/>
              <a:t> </a:t>
            </a:r>
          </a:p>
          <a:p>
            <a:r>
              <a:rPr lang="en-US" sz="3200" dirty="0"/>
              <a:t>My Books on Amazon: </a:t>
            </a:r>
            <a:r>
              <a:rPr lang="en-US" sz="3200" dirty="0">
                <a:hlinkClick r:id="rId8"/>
              </a:rPr>
              <a:t>https://www.amazon.com/stores/author/B08WLD35BX</a:t>
            </a:r>
            <a:r>
              <a:rPr lang="en-US" sz="3200" dirty="0"/>
              <a:t> </a:t>
            </a:r>
          </a:p>
          <a:p>
            <a:r>
              <a:rPr lang="en-US" sz="3200" dirty="0"/>
              <a:t>About Me with Social Links: </a:t>
            </a:r>
            <a:r>
              <a:rPr lang="en-US" sz="3200" dirty="0">
                <a:hlinkClick r:id="rId9"/>
              </a:rPr>
              <a:t>https://about.me/alvinashcraft</a:t>
            </a:r>
            <a:r>
              <a:rPr lang="en-US" sz="3200" dirty="0"/>
              <a:t> </a:t>
            </a:r>
          </a:p>
          <a:p>
            <a:r>
              <a:rPr lang="en-US" sz="3200" dirty="0"/>
              <a:t>My session materials on GitHub: </a:t>
            </a:r>
            <a:r>
              <a:rPr lang="en-US" sz="3200" dirty="0">
                <a:hlinkClick r:id="rId10"/>
              </a:rPr>
              <a:t>https://github.com/alvinashcraft/speaking/</a:t>
            </a:r>
            <a:r>
              <a:rPr lang="en-US" sz="3200" dirty="0"/>
              <a:t> </a:t>
            </a:r>
          </a:p>
        </p:txBody>
      </p:sp>
      <p:pic>
        <p:nvPicPr>
          <p:cNvPr id="5" name="Picture 4">
            <a:extLst>
              <a:ext uri="{FF2B5EF4-FFF2-40B4-BE49-F238E27FC236}">
                <a16:creationId xmlns:a16="http://schemas.microsoft.com/office/drawing/2014/main" id="{EB5F13EF-D382-5CE7-AFC5-5065D834D897}"/>
              </a:ext>
            </a:extLst>
          </p:cNvPr>
          <p:cNvPicPr>
            <a:picLocks noChangeAspect="1"/>
          </p:cNvPicPr>
          <p:nvPr/>
        </p:nvPicPr>
        <p:blipFill>
          <a:blip r:embed="rId11"/>
          <a:stretch>
            <a:fillRect/>
          </a:stretch>
        </p:blipFill>
        <p:spPr>
          <a:xfrm>
            <a:off x="8153400" y="3671807"/>
            <a:ext cx="984584" cy="984584"/>
          </a:xfrm>
          <a:prstGeom prst="rect">
            <a:avLst/>
          </a:prstGeom>
        </p:spPr>
      </p:pic>
    </p:spTree>
    <p:extLst>
      <p:ext uri="{BB962C8B-B14F-4D97-AF65-F5344CB8AC3E}">
        <p14:creationId xmlns:p14="http://schemas.microsoft.com/office/powerpoint/2010/main" val="619735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6B56-8ED4-7518-E5B5-6039AB550531}"/>
              </a:ext>
            </a:extLst>
          </p:cNvPr>
          <p:cNvSpPr>
            <a:spLocks noGrp="1"/>
          </p:cNvSpPr>
          <p:nvPr>
            <p:ph type="title"/>
          </p:nvPr>
        </p:nvSpPr>
        <p:spPr/>
        <p:txBody>
          <a:bodyPr/>
          <a:lstStyle/>
          <a:p>
            <a:r>
              <a:rPr lang="en-US" dirty="0"/>
              <a:t>Q&amp;A and Thanks!</a:t>
            </a:r>
          </a:p>
        </p:txBody>
      </p:sp>
      <p:sp>
        <p:nvSpPr>
          <p:cNvPr id="3" name="Content Placeholder 2">
            <a:extLst>
              <a:ext uri="{FF2B5EF4-FFF2-40B4-BE49-F238E27FC236}">
                <a16:creationId xmlns:a16="http://schemas.microsoft.com/office/drawing/2014/main" id="{84445D7B-3FC4-AA1E-2EE9-F6EDF249CA66}"/>
              </a:ext>
            </a:extLst>
          </p:cNvPr>
          <p:cNvSpPr>
            <a:spLocks noGrp="1"/>
          </p:cNvSpPr>
          <p:nvPr>
            <p:ph idx="1"/>
          </p:nvPr>
        </p:nvSpPr>
        <p:spPr/>
        <p:txBody>
          <a:bodyPr/>
          <a:lstStyle/>
          <a:p>
            <a:r>
              <a:rPr lang="en-US" dirty="0"/>
              <a:t>Questions?</a:t>
            </a:r>
          </a:p>
          <a:p>
            <a:r>
              <a:rPr lang="en-US" dirty="0"/>
              <a:t>Contact me</a:t>
            </a:r>
          </a:p>
          <a:p>
            <a:pPr lvl="1"/>
            <a:r>
              <a:rPr lang="en-US" dirty="0">
                <a:hlinkClick r:id="rId3"/>
              </a:rPr>
              <a:t>alashcraft@gmail.com</a:t>
            </a:r>
            <a:endParaRPr lang="en-US" dirty="0"/>
          </a:p>
          <a:p>
            <a:pPr lvl="1"/>
            <a:r>
              <a:rPr lang="en-US" dirty="0">
                <a:hlinkClick r:id="rId4"/>
              </a:rPr>
              <a:t>https://bsky.app/profile/alvinashcraft.com</a:t>
            </a:r>
            <a:r>
              <a:rPr lang="en-US" dirty="0"/>
              <a:t> </a:t>
            </a:r>
          </a:p>
          <a:p>
            <a:pPr lvl="1"/>
            <a:r>
              <a:rPr lang="en-US" dirty="0">
                <a:hlinkClick r:id="rId5"/>
              </a:rPr>
              <a:t>https://www.linkedin.com/in/alvinashcraft/</a:t>
            </a:r>
            <a:r>
              <a:rPr lang="en-US" dirty="0"/>
              <a:t> </a:t>
            </a:r>
          </a:p>
          <a:p>
            <a:r>
              <a:rPr lang="en-US" dirty="0"/>
              <a:t>Thank you!</a:t>
            </a:r>
          </a:p>
        </p:txBody>
      </p:sp>
    </p:spTree>
    <p:extLst>
      <p:ext uri="{BB962C8B-B14F-4D97-AF65-F5344CB8AC3E}">
        <p14:creationId xmlns:p14="http://schemas.microsoft.com/office/powerpoint/2010/main" val="811590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550D81C-8D73-189D-58E6-41B3C1D43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EA45E-261E-9030-EEE1-5E56A8C1C981}"/>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C132454E-5404-AE67-290B-859969545669}"/>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E177CF5E-9CC8-30E1-044F-41330C61C6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574851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87CA-A8CD-89E0-12CB-D9F15E95726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BCFF6DF6-20B1-33EC-0416-898BBD311D77}"/>
              </a:ext>
            </a:extLst>
          </p:cNvPr>
          <p:cNvSpPr>
            <a:spLocks noGrp="1"/>
          </p:cNvSpPr>
          <p:nvPr>
            <p:ph idx="1"/>
          </p:nvPr>
        </p:nvSpPr>
        <p:spPr/>
        <p:txBody>
          <a:bodyPr>
            <a:normAutofit fontScale="70000" lnSpcReduction="20000"/>
          </a:bodyPr>
          <a:lstStyle/>
          <a:p>
            <a:r>
              <a:rPr lang="en-US" dirty="0"/>
              <a:t>A brief history of Windows development</a:t>
            </a:r>
          </a:p>
          <a:p>
            <a:r>
              <a:rPr lang="en-US" dirty="0"/>
              <a:t>Choices covered today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&amp; </a:t>
            </a:r>
            <a:r>
              <a:rPr lang="en-US" dirty="0" err="1"/>
              <a:t>Blazor</a:t>
            </a:r>
            <a:r>
              <a:rPr lang="en-US" dirty="0"/>
              <a:t> Hybrid with WPF (time-permitting)</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53853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2A92-4866-4B73-941D-FBE461463520}"/>
              </a:ext>
            </a:extLst>
          </p:cNvPr>
          <p:cNvSpPr>
            <a:spLocks noGrp="1"/>
          </p:cNvSpPr>
          <p:nvPr>
            <p:ph type="title"/>
          </p:nvPr>
        </p:nvSpPr>
        <p:spPr/>
        <p:txBody>
          <a:bodyPr>
            <a:normAutofit fontScale="90000"/>
          </a:bodyPr>
          <a:lstStyle/>
          <a:p>
            <a:r>
              <a:rPr lang="en-US" dirty="0"/>
              <a:t>A Brief History of .NET Desktop Apps</a:t>
            </a:r>
          </a:p>
        </p:txBody>
      </p:sp>
      <p:sp>
        <p:nvSpPr>
          <p:cNvPr id="3" name="Content Placeholder 2">
            <a:extLst>
              <a:ext uri="{FF2B5EF4-FFF2-40B4-BE49-F238E27FC236}">
                <a16:creationId xmlns:a16="http://schemas.microsoft.com/office/drawing/2014/main" id="{EE47B364-9605-8408-1EF0-9DE5EC75E84F}"/>
              </a:ext>
            </a:extLst>
          </p:cNvPr>
          <p:cNvSpPr>
            <a:spLocks noGrp="1"/>
          </p:cNvSpPr>
          <p:nvPr>
            <p:ph idx="1"/>
          </p:nvPr>
        </p:nvSpPr>
        <p:spPr>
          <a:xfrm>
            <a:off x="457200" y="1200150"/>
            <a:ext cx="8229600" cy="3505200"/>
          </a:xfrm>
        </p:spPr>
        <p:txBody>
          <a:bodyPr>
            <a:normAutofit/>
          </a:bodyPr>
          <a:lstStyle/>
          <a:p>
            <a:r>
              <a:rPr lang="en-US" sz="1600" dirty="0"/>
              <a:t>2002 - Windows Forms</a:t>
            </a:r>
          </a:p>
          <a:p>
            <a:pPr lvl="1"/>
            <a:r>
              <a:rPr lang="en-US" sz="1600" dirty="0"/>
              <a:t>Successor to Visual Basic 6 forms</a:t>
            </a:r>
          </a:p>
          <a:p>
            <a:pPr lvl="1"/>
            <a:r>
              <a:rPr lang="en-US" sz="1600" dirty="0"/>
              <a:t>Bill Gates demos the VB form designer in 1991: </a:t>
            </a:r>
            <a:r>
              <a:rPr lang="en-US" sz="1600" dirty="0">
                <a:hlinkClick r:id="rId3"/>
              </a:rPr>
              <a:t>https://youtu.be/Fh_UDQnboRw?si=vO9IUCn05qW_w8PO</a:t>
            </a:r>
            <a:r>
              <a:rPr lang="en-US" sz="1600" dirty="0"/>
              <a:t> </a:t>
            </a:r>
          </a:p>
          <a:p>
            <a:r>
              <a:rPr lang="en-US" sz="1600" dirty="0"/>
              <a:t>2006 – WPF</a:t>
            </a:r>
          </a:p>
          <a:p>
            <a:r>
              <a:rPr lang="en-US" sz="1600" dirty="0"/>
              <a:t>2015 - UWP</a:t>
            </a:r>
          </a:p>
          <a:p>
            <a:pPr lvl="1"/>
            <a:r>
              <a:rPr lang="en-US" sz="1600" dirty="0"/>
              <a:t>Successor to Windows 8.x apps - 2012</a:t>
            </a:r>
          </a:p>
          <a:p>
            <a:r>
              <a:rPr lang="en-US" sz="1600" dirty="0"/>
              <a:t>2021 - </a:t>
            </a:r>
            <a:r>
              <a:rPr lang="en-US" sz="1600" dirty="0" err="1"/>
              <a:t>WinUI</a:t>
            </a:r>
            <a:r>
              <a:rPr lang="en-US" sz="1600" dirty="0"/>
              <a:t> and Windows App SDK (March)</a:t>
            </a:r>
          </a:p>
          <a:p>
            <a:r>
              <a:rPr lang="en-US" sz="1600" dirty="0"/>
              <a:t>2021 – </a:t>
            </a:r>
            <a:r>
              <a:rPr lang="en-US" sz="1600" dirty="0" err="1"/>
              <a:t>Blazor</a:t>
            </a:r>
            <a:r>
              <a:rPr lang="en-US" sz="1600" dirty="0"/>
              <a:t> Hybrid (November)</a:t>
            </a:r>
          </a:p>
          <a:p>
            <a:r>
              <a:rPr lang="en-US" sz="1600" dirty="0"/>
              <a:t>2022 - .NET MAUI (succeeds </a:t>
            </a:r>
            <a:r>
              <a:rPr lang="en-US" sz="1600" dirty="0" err="1"/>
              <a:t>Xamarin.Forms</a:t>
            </a:r>
            <a:r>
              <a:rPr lang="en-US" sz="1600" dirty="0"/>
              <a:t>)</a:t>
            </a:r>
          </a:p>
          <a:p>
            <a:r>
              <a:rPr lang="en-US" sz="1600" dirty="0"/>
              <a:t>3rd party cross-platform options</a:t>
            </a:r>
          </a:p>
          <a:p>
            <a:pPr lvl="1"/>
            <a:r>
              <a:rPr lang="en-US" sz="1600" dirty="0"/>
              <a:t>Uno Platform (UWP/</a:t>
            </a:r>
            <a:r>
              <a:rPr lang="en-US" sz="1600" dirty="0" err="1"/>
              <a:t>WinUI</a:t>
            </a:r>
            <a:r>
              <a:rPr lang="en-US" sz="1600" dirty="0"/>
              <a:t> XAML) -or- Avalonia UI (WPF XAML)</a:t>
            </a:r>
          </a:p>
        </p:txBody>
      </p:sp>
      <p:pic>
        <p:nvPicPr>
          <p:cNvPr id="5" name="Picture 4">
            <a:extLst>
              <a:ext uri="{FF2B5EF4-FFF2-40B4-BE49-F238E27FC236}">
                <a16:creationId xmlns:a16="http://schemas.microsoft.com/office/drawing/2014/main" id="{BE96AE27-FCF5-A024-A770-E15A53AD9FE7}"/>
              </a:ext>
            </a:extLst>
          </p:cNvPr>
          <p:cNvPicPr>
            <a:picLocks noChangeAspect="1"/>
          </p:cNvPicPr>
          <p:nvPr/>
        </p:nvPicPr>
        <p:blipFill>
          <a:blip r:embed="rId4"/>
          <a:stretch>
            <a:fillRect/>
          </a:stretch>
        </p:blipFill>
        <p:spPr>
          <a:xfrm>
            <a:off x="6629400" y="1048586"/>
            <a:ext cx="1990725" cy="1990725"/>
          </a:xfrm>
          <a:prstGeom prst="rect">
            <a:avLst/>
          </a:prstGeom>
        </p:spPr>
      </p:pic>
    </p:spTree>
    <p:extLst>
      <p:ext uri="{BB962C8B-B14F-4D97-AF65-F5344CB8AC3E}">
        <p14:creationId xmlns:p14="http://schemas.microsoft.com/office/powerpoint/2010/main" val="509169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4E43-9AB9-BCED-1368-DAF51F710F03}"/>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1675C6CF-4FF9-9949-9317-89B869732B38}"/>
              </a:ext>
            </a:extLst>
          </p:cNvPr>
          <p:cNvSpPr>
            <a:spLocks noGrp="1"/>
          </p:cNvSpPr>
          <p:nvPr>
            <p:ph idx="1"/>
          </p:nvPr>
        </p:nvSpPr>
        <p:spPr/>
        <p:txBody>
          <a:bodyPr>
            <a:normAutofit lnSpcReduction="10000"/>
          </a:bodyPr>
          <a:lstStyle/>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Flutter</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09181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9CA7-BFD2-7B70-901A-5895E488662D}"/>
              </a:ext>
            </a:extLst>
          </p:cNvPr>
          <p:cNvSpPr>
            <a:spLocks noGrp="1"/>
          </p:cNvSpPr>
          <p:nvPr>
            <p:ph type="title"/>
          </p:nvPr>
        </p:nvSpPr>
        <p:spPr/>
        <p:txBody>
          <a:bodyPr/>
          <a:lstStyle/>
          <a:p>
            <a:r>
              <a:rPr lang="en-US" dirty="0"/>
              <a:t>User Interface Examples</a:t>
            </a:r>
          </a:p>
        </p:txBody>
      </p:sp>
      <p:pic>
        <p:nvPicPr>
          <p:cNvPr id="4" name="Content Placeholder 10">
            <a:extLst>
              <a:ext uri="{FF2B5EF4-FFF2-40B4-BE49-F238E27FC236}">
                <a16:creationId xmlns:a16="http://schemas.microsoft.com/office/drawing/2014/main" id="{3DE861B4-248E-BDB6-0855-811CA8934A7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FFE88542-74E0-2CB4-82EF-D40E9635E052}"/>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8A9B1636-6175-D48B-CB8C-E303A923052E}"/>
              </a:ext>
            </a:extLst>
          </p:cNvPr>
          <p:cNvPicPr>
            <a:picLocks noChangeAspect="1"/>
          </p:cNvPicPr>
          <p:nvPr/>
        </p:nvPicPr>
        <p:blipFill>
          <a:blip r:embed="rId5"/>
          <a:srcRect/>
          <a:stretch/>
        </p:blipFill>
        <p:spPr>
          <a:xfrm>
            <a:off x="6172200" y="1276350"/>
            <a:ext cx="2839390" cy="1600200"/>
          </a:xfrm>
          <a:prstGeom prst="rect">
            <a:avLst/>
          </a:prstGeom>
        </p:spPr>
      </p:pic>
      <p:pic>
        <p:nvPicPr>
          <p:cNvPr id="7" name="Content Placeholder 10">
            <a:extLst>
              <a:ext uri="{FF2B5EF4-FFF2-40B4-BE49-F238E27FC236}">
                <a16:creationId xmlns:a16="http://schemas.microsoft.com/office/drawing/2014/main" id="{B7080BEA-00E1-716C-693D-03CB10001E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17F37115-DC12-976E-A386-772B3AC34042}"/>
              </a:ext>
            </a:extLst>
          </p:cNvPr>
          <p:cNvPicPr>
            <a:picLocks noChangeAspect="1"/>
          </p:cNvPicPr>
          <p:nvPr/>
        </p:nvPicPr>
        <p:blipFill>
          <a:blip r:embed="rId7"/>
          <a:srcRect/>
          <a:stretch/>
        </p:blipFill>
        <p:spPr>
          <a:xfrm>
            <a:off x="6270756" y="3028950"/>
            <a:ext cx="2547650" cy="1600200"/>
          </a:xfrm>
          <a:prstGeom prst="rect">
            <a:avLst/>
          </a:prstGeom>
        </p:spPr>
      </p:pic>
      <p:pic>
        <p:nvPicPr>
          <p:cNvPr id="9" name="Content Placeholder 10">
            <a:extLst>
              <a:ext uri="{FF2B5EF4-FFF2-40B4-BE49-F238E27FC236}">
                <a16:creationId xmlns:a16="http://schemas.microsoft.com/office/drawing/2014/main" id="{844A51A8-67F4-6F97-41FA-8B70C054A818}"/>
              </a:ext>
            </a:extLst>
          </p:cNvPr>
          <p:cNvPicPr>
            <a:picLocks noChangeAspect="1"/>
          </p:cNvPicPr>
          <p:nvPr/>
        </p:nvPicPr>
        <p:blipFill>
          <a:blip r:embed="rId8"/>
          <a:srcRect/>
          <a:stretch/>
        </p:blipFill>
        <p:spPr>
          <a:xfrm>
            <a:off x="3048000" y="1200181"/>
            <a:ext cx="2906753" cy="1729873"/>
          </a:xfrm>
          <a:prstGeom prst="rect">
            <a:avLst/>
          </a:prstGeom>
        </p:spPr>
      </p:pic>
    </p:spTree>
    <p:extLst>
      <p:ext uri="{BB962C8B-B14F-4D97-AF65-F5344CB8AC3E}">
        <p14:creationId xmlns:p14="http://schemas.microsoft.com/office/powerpoint/2010/main" val="3148207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FE8C-8610-E497-F8E5-22DF6106DD5F}"/>
              </a:ext>
            </a:extLst>
          </p:cNvPr>
          <p:cNvSpPr>
            <a:spLocks noGrp="1"/>
          </p:cNvSpPr>
          <p:nvPr>
            <p:ph type="title"/>
          </p:nvPr>
        </p:nvSpPr>
        <p:spPr/>
        <p:txBody>
          <a:bodyPr/>
          <a:lstStyle/>
          <a:p>
            <a:r>
              <a:rPr lang="en-US" dirty="0"/>
              <a:t>Windows Forms Advantages</a:t>
            </a:r>
          </a:p>
        </p:txBody>
      </p:sp>
      <p:sp>
        <p:nvSpPr>
          <p:cNvPr id="3" name="Content Placeholder 2">
            <a:extLst>
              <a:ext uri="{FF2B5EF4-FFF2-40B4-BE49-F238E27FC236}">
                <a16:creationId xmlns:a16="http://schemas.microsoft.com/office/drawing/2014/main" id="{455DA651-F28A-4814-7A72-3EC459BD1EC2}"/>
              </a:ext>
            </a:extLst>
          </p:cNvPr>
          <p:cNvSpPr>
            <a:spLocks noGrp="1"/>
          </p:cNvSpPr>
          <p:nvPr>
            <p:ph idx="1"/>
          </p:nvPr>
        </p:nvSpPr>
        <p:spPr>
          <a:xfrm>
            <a:off x="457200" y="1200150"/>
            <a:ext cx="8229600" cy="3657600"/>
          </a:xfrm>
        </p:spPr>
        <p:txBody>
          <a:bodyPr>
            <a:normAutofit fontScale="70000" lnSpcReduction="20000"/>
          </a:bodyPr>
          <a:lstStyle/>
          <a:p>
            <a:r>
              <a:rPr lang="en-US" dirty="0"/>
              <a:t>Rapid UI development</a:t>
            </a:r>
          </a:p>
          <a:p>
            <a:r>
              <a:rPr lang="en-US" dirty="0"/>
              <a:t>3</a:t>
            </a:r>
            <a:r>
              <a:rPr lang="en-US" baseline="30000" dirty="0"/>
              <a:t>rd</a:t>
            </a:r>
            <a:r>
              <a:rPr lang="en-US" dirty="0"/>
              <a:t>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t>Roadmap: </a:t>
            </a:r>
            <a:r>
              <a:rPr lang="en-US" dirty="0">
                <a:hlinkClick r:id="rId3"/>
              </a:rPr>
              <a:t>github.com/dotnet/winforms/blob/main/docs/roadmap.md</a:t>
            </a:r>
            <a:r>
              <a:rPr lang="en-US" dirty="0"/>
              <a:t>  </a:t>
            </a:r>
          </a:p>
          <a:p>
            <a:pPr marL="0" indent="0">
              <a:buNone/>
            </a:pPr>
            <a:endParaRPr lang="en-US" i="1" dirty="0"/>
          </a:p>
          <a:p>
            <a:pPr marL="0" indent="0">
              <a:buNone/>
            </a:pPr>
            <a:r>
              <a:rPr lang="en-US" i="1" dirty="0"/>
              <a:t>Every C# developer is a WinForms developer</a:t>
            </a:r>
          </a:p>
        </p:txBody>
      </p:sp>
      <p:pic>
        <p:nvPicPr>
          <p:cNvPr id="5" name="Picture 4">
            <a:extLst>
              <a:ext uri="{FF2B5EF4-FFF2-40B4-BE49-F238E27FC236}">
                <a16:creationId xmlns:a16="http://schemas.microsoft.com/office/drawing/2014/main" id="{05D5FAE3-6613-F161-52BF-AB0A9AED6CFC}"/>
              </a:ext>
            </a:extLst>
          </p:cNvPr>
          <p:cNvPicPr>
            <a:picLocks noChangeAspect="1"/>
          </p:cNvPicPr>
          <p:nvPr/>
        </p:nvPicPr>
        <p:blipFill>
          <a:blip r:embed="rId4"/>
          <a:stretch>
            <a:fillRect/>
          </a:stretch>
        </p:blipFill>
        <p:spPr>
          <a:xfrm>
            <a:off x="7096125" y="1733550"/>
            <a:ext cx="1981200" cy="1981200"/>
          </a:xfrm>
          <a:prstGeom prst="rect">
            <a:avLst/>
          </a:prstGeom>
        </p:spPr>
      </p:pic>
    </p:spTree>
    <p:extLst>
      <p:ext uri="{BB962C8B-B14F-4D97-AF65-F5344CB8AC3E}">
        <p14:creationId xmlns:p14="http://schemas.microsoft.com/office/powerpoint/2010/main" val="134015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9F78-AD26-E29A-1EE5-9BD278DBA238}"/>
              </a:ext>
            </a:extLst>
          </p:cNvPr>
          <p:cNvSpPr>
            <a:spLocks noGrp="1"/>
          </p:cNvSpPr>
          <p:nvPr>
            <p:ph type="title"/>
          </p:nvPr>
        </p:nvSpPr>
        <p:spPr/>
        <p:txBody>
          <a:bodyPr>
            <a:normAutofit fontScale="90000"/>
          </a:bodyPr>
          <a:lstStyle/>
          <a:p>
            <a:r>
              <a:rPr lang="en-US" dirty="0"/>
              <a:t>Windows Forms Drawbacks &amp; Demo</a:t>
            </a:r>
          </a:p>
        </p:txBody>
      </p:sp>
      <p:sp>
        <p:nvSpPr>
          <p:cNvPr id="3" name="Content Placeholder 2">
            <a:extLst>
              <a:ext uri="{FF2B5EF4-FFF2-40B4-BE49-F238E27FC236}">
                <a16:creationId xmlns:a16="http://schemas.microsoft.com/office/drawing/2014/main" id="{91E47DB3-BFA0-E6D0-E1F0-87F69876C6D0}"/>
              </a:ext>
            </a:extLst>
          </p:cNvPr>
          <p:cNvSpPr>
            <a:spLocks noGrp="1"/>
          </p:cNvSpPr>
          <p:nvPr>
            <p:ph idx="1"/>
          </p:nvPr>
        </p:nvSpPr>
        <p:spPr/>
        <p:txBody>
          <a:bodyPr>
            <a:normAutofit fontScale="92500" lnSpcReduction="10000"/>
          </a:bodyPr>
          <a:lstStyle/>
          <a:p>
            <a:r>
              <a:rPr lang="en-US" dirty="0"/>
              <a:t>It looks like Windows Forms – Dated UI</a:t>
            </a:r>
          </a:p>
          <a:p>
            <a:r>
              <a:rPr lang="en-US" dirty="0"/>
              <a:t>No GPU acceleration</a:t>
            </a:r>
          </a:p>
          <a:p>
            <a:r>
              <a:rPr lang="en-US" dirty="0"/>
              <a:t>No C++</a:t>
            </a:r>
          </a:p>
          <a:p>
            <a:r>
              <a:rPr lang="en-US" dirty="0"/>
              <a:t>No production support for Dark Mode</a:t>
            </a:r>
          </a:p>
          <a:p>
            <a:pPr lvl="1"/>
            <a:r>
              <a:rPr lang="en-US" dirty="0"/>
              <a:t>Experimental support in .NET 9</a:t>
            </a:r>
          </a:p>
          <a:p>
            <a:pPr lvl="1"/>
            <a:r>
              <a:rPr lang="en-US" dirty="0"/>
              <a:t>3</a:t>
            </a:r>
            <a:r>
              <a:rPr lang="en-US" baseline="30000" dirty="0"/>
              <a:t>rd</a:t>
            </a:r>
            <a:r>
              <a:rPr lang="en-US" dirty="0"/>
              <a:t> party theming</a:t>
            </a:r>
          </a:p>
          <a:p>
            <a:r>
              <a:rPr lang="en-US" dirty="0"/>
              <a:t>Not great for Touch and Pen</a:t>
            </a:r>
          </a:p>
        </p:txBody>
      </p:sp>
    </p:spTree>
    <p:extLst>
      <p:ext uri="{BB962C8B-B14F-4D97-AF65-F5344CB8AC3E}">
        <p14:creationId xmlns:p14="http://schemas.microsoft.com/office/powerpoint/2010/main" val="20920009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2</TotalTime>
  <Words>6704</Words>
  <Application>Microsoft Office PowerPoint</Application>
  <PresentationFormat>On-screen Show (16:9)</PresentationFormat>
  <Paragraphs>528</Paragraphs>
  <Slides>24</Slides>
  <Notes>22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Open Sans</vt:lpstr>
      <vt:lpstr>Segoe UI Semibold</vt:lpstr>
      <vt:lpstr>Times New Roman</vt:lpstr>
      <vt:lpstr>Wingdings</vt:lpstr>
      <vt:lpstr>Custom Design</vt:lpstr>
      <vt:lpstr>Visual Studio Live! Austin 2018</vt:lpstr>
      <vt:lpstr>Circles</vt:lpstr>
      <vt:lpstr>PowerPoint Presentation</vt:lpstr>
      <vt:lpstr>Session Survey</vt:lpstr>
      <vt:lpstr>About Me</vt:lpstr>
      <vt:lpstr>Agenda</vt:lpstr>
      <vt:lpstr>A Brief History of .NET Desktop Apps</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 (or Avalonia UI)</vt:lpstr>
      <vt:lpstr>Making Your Choice</vt:lpstr>
      <vt:lpstr>Resources</vt:lpstr>
      <vt:lpstr>PowerPoint Presentation</vt:lpstr>
      <vt:lpstr>Q&amp;A and Thanks!</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3</cp:revision>
  <dcterms:created xsi:type="dcterms:W3CDTF">2015-02-16T21:29:58Z</dcterms:created>
  <dcterms:modified xsi:type="dcterms:W3CDTF">2025-03-05T20:59:55Z</dcterms:modified>
</cp:coreProperties>
</file>